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theme/theme9.xml" ContentType="application/vnd.openxmlformats-officedocument.theme+xml"/>
  <Override PartName="/ppt/slideLayouts/slideLayout12.xml" ContentType="application/vnd.openxmlformats-officedocument.presentationml.slideLayout+xml"/>
  <Override PartName="/ppt/theme/theme10.xml" ContentType="application/vnd.openxmlformats-officedocument.theme+xml"/>
  <Override PartName="/ppt/slideLayouts/slideLayout13.xml" ContentType="application/vnd.openxmlformats-officedocument.presentationml.slideLayout+xml"/>
  <Override PartName="/ppt/theme/theme11.xml" ContentType="application/vnd.openxmlformats-officedocument.theme+xml"/>
  <Override PartName="/ppt/slideLayouts/slideLayout14.xml" ContentType="application/vnd.openxmlformats-officedocument.presentationml.slideLayout+xml"/>
  <Override PartName="/ppt/theme/theme12.xml" ContentType="application/vnd.openxmlformats-officedocument.theme+xml"/>
  <Override PartName="/ppt/slideLayouts/slideLayout15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663" r:id="rId3"/>
    <p:sldMasterId id="2147483665" r:id="rId4"/>
    <p:sldMasterId id="2147483668" r:id="rId5"/>
    <p:sldMasterId id="2147483678" r:id="rId6"/>
    <p:sldMasterId id="2147483670" r:id="rId7"/>
    <p:sldMasterId id="2147483675" r:id="rId8"/>
    <p:sldMasterId id="2147483672" r:id="rId9"/>
    <p:sldMasterId id="2147483683" r:id="rId10"/>
    <p:sldMasterId id="2147483685" r:id="rId11"/>
    <p:sldMasterId id="2147483687" r:id="rId12"/>
    <p:sldMasterId id="2147483689" r:id="rId13"/>
  </p:sldMasterIdLst>
  <p:notesMasterIdLst>
    <p:notesMasterId r:id="rId36"/>
  </p:notesMasterIdLst>
  <p:sldIdLst>
    <p:sldId id="38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3" r:id="rId24"/>
    <p:sldId id="367" r:id="rId25"/>
    <p:sldId id="368" r:id="rId26"/>
    <p:sldId id="369" r:id="rId27"/>
    <p:sldId id="370" r:id="rId28"/>
    <p:sldId id="375" r:id="rId29"/>
    <p:sldId id="376" r:id="rId30"/>
    <p:sldId id="381" r:id="rId31"/>
    <p:sldId id="382" r:id="rId32"/>
    <p:sldId id="383" r:id="rId33"/>
    <p:sldId id="385" r:id="rId34"/>
    <p:sldId id="38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AE1221"/>
    <a:srgbClr val="00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5" autoAdjust="0"/>
    <p:restoredTop sz="91810" autoAdjust="0"/>
  </p:normalViewPr>
  <p:slideViewPr>
    <p:cSldViewPr>
      <p:cViewPr varScale="1">
        <p:scale>
          <a:sx n="104" d="100"/>
          <a:sy n="104" d="100"/>
        </p:scale>
        <p:origin x="195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theme" Target="theme/theme1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DD168-A957-4784-9C8A-5438585B9AF9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F6792-DBE1-4461-97FA-F85A7B488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9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which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F6792-DBE1-4461-97FA-F85A7B4881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0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F6792-DBE1-4461-97FA-F85A7B4881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77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greatest combined benefits to Amy and Deborah are obtained when both Amy and Deborah contribute to the botanical garden.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F6792-DBE1-4461-97FA-F85A7B4881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8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greatest combined benefits to Amy and Deborah are obtained when both Amy and Deborah contribute to the botanical garden.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F6792-DBE1-4461-97FA-F85A7B4881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1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Deborah decides to contribute to the botanical garden, Amy would maximize her benefit by choosing </a:t>
            </a:r>
            <a:r>
              <a:rPr lang="en-US" b="1" i="0" dirty="0">
                <a:solidFill>
                  <a:srgbClr val="5393C5"/>
                </a:solidFill>
                <a:effectLst/>
                <a:latin typeface="verdana" panose="020B0604030504040204" pitchFamily="34" charset="0"/>
              </a:rPr>
              <a:t>not to contribute  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the botanical garden. On the other hand, if Deborah decides not to contribute to the botanical garden, Amy would maximize her benefit by choosing </a:t>
            </a:r>
            <a:r>
              <a:rPr lang="en-US" b="1" i="0" dirty="0">
                <a:solidFill>
                  <a:srgbClr val="5393C5"/>
                </a:solidFill>
                <a:effectLst/>
                <a:latin typeface="verdana" panose="020B0604030504040204" pitchFamily="34" charset="0"/>
              </a:rPr>
              <a:t>not to contribute  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the botanical garden.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F6792-DBE1-4461-97FA-F85A7B4881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2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6054725" y="5707063"/>
            <a:ext cx="308927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PowerPoint Slides prepared by: </a:t>
            </a:r>
          </a:p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V.  </a:t>
            </a:r>
            <a:r>
              <a:rPr lang="en-US" altLang="en-US" sz="1400" dirty="0" err="1">
                <a:solidFill>
                  <a:srgbClr val="000000"/>
                </a:solidFill>
              </a:rPr>
              <a:t>Andreea</a:t>
            </a:r>
            <a:r>
              <a:rPr lang="en-US" altLang="en-US" sz="1400" dirty="0">
                <a:solidFill>
                  <a:srgbClr val="000000"/>
                </a:solidFill>
              </a:rPr>
              <a:t>  CHIRITESCU</a:t>
            </a:r>
          </a:p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Eastern Illinois University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207172" y="3276600"/>
            <a:ext cx="6936827" cy="18129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rgbClr val="AE12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CAE2A-3771-4BE5-9C85-74C66AABFB7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0" y="6400800"/>
            <a:ext cx="854075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© 2018 Cengage Learning®. May not be scanned, copied or duplicated, or posted to a publicly accessible website, in whole or in part, except for use as permitted in a license distributed with a certain product or service or otherwise on a password-protected website or school-approved learning management system for classroom use.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505200"/>
            <a:ext cx="19812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5E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  <a:p>
            <a:pPr lvl="0"/>
            <a:r>
              <a:rPr lang="en-US" dirty="0"/>
              <a:t>#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0"/>
            <a:ext cx="457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N. GREGORY MANKIW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>
                <a:latin typeface="+mj-lt"/>
              </a:rPr>
              <a:t>ECONOMICS</a:t>
            </a:r>
            <a:br>
              <a:rPr lang="en-US" dirty="0"/>
            </a:b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Eight Edition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3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fld id="{CFA536BC-3ED5-4293-8323-16A4258B4A0B}" type="slidenum">
              <a:rPr lang="en-US" smtClean="0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1"/>
            <a:ext cx="8643938" cy="457200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© 2018 Cengage Learning®. May not be scanned, copied or duplicated, or posted to a publicly accessible website, in whole or in part, except for use as permitted in a license distributed with a certain product or service or otherwise on a password-protected website or school-approved learning management system for classroom use.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533400"/>
            <a:ext cx="8458200" cy="533400"/>
          </a:xfrm>
        </p:spPr>
        <p:txBody>
          <a:bodyPr/>
          <a:lstStyle>
            <a:lvl1pPr marL="0" indent="0">
              <a:buNone/>
              <a:defRPr sz="320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US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3400" y="1295400"/>
            <a:ext cx="8077200" cy="2209800"/>
          </a:xfrm>
        </p:spPr>
        <p:txBody>
          <a:bodyPr/>
          <a:lstStyle>
            <a:lvl1pPr marL="0" indent="0">
              <a:buNone/>
              <a:defRPr sz="3200" i="1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44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5119"/>
            <a:ext cx="8492836" cy="58366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95AB8-5D89-46A9-8508-FFECD7F103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24600"/>
            <a:ext cx="8637588" cy="5334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2018 Cengage Learning®. May not be scanned, copied or duplicated, or posted to a publicly accessible website, in whole or in part, except for use as permitted in a license distributed with a certain product or service or otherwise on a password-protected website or school-approved learning management system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503719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CAE2A-3771-4BE5-9C85-74C66AABFB7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48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961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rgbClr val="005EA4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C29DC-2178-4274-9150-45F8EBD31C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3081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521700" y="6484938"/>
            <a:ext cx="622300" cy="4095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BCAE2A-3771-4BE5-9C85-74C66AABFB7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F677B4C-1E4D-4D67-B211-BFDFF062FB40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1" y="0"/>
            <a:ext cx="91440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9273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521700" y="6484938"/>
            <a:ext cx="622300" cy="4095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BCAE2A-3771-4BE5-9C85-74C66AABFB7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F677B4C-1E4D-4D67-B211-BFDFF062FB40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1" y="0"/>
            <a:ext cx="91440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10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00939"/>
            <a:ext cx="8686800" cy="860961"/>
          </a:xfrm>
        </p:spPr>
        <p:txBody>
          <a:bodyPr/>
          <a:lstStyle>
            <a:lvl1pPr>
              <a:defRPr sz="3600">
                <a:solidFill>
                  <a:srgbClr val="005EA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C29DC-2178-4274-9150-45F8EBD31C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00801"/>
            <a:ext cx="860583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2018 Cengage Learning®. May not be scanned, copied or duplicated, or posted to a publicly accessible website, in whole or in part, except for use as permitted in a license distributed with a certain product or service or otherwise on a password-protected website or school-approved learning management system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131864117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035" y="100939"/>
            <a:ext cx="7803931" cy="8609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5EA4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C29DC-2178-4274-9150-45F8EBD31C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9857"/>
            <a:ext cx="8605838" cy="49814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2018 Cengage Learning®. May not be scanned, copied or duplicated, or posted to a publicly accessible website, in whole or in part, except for use as permitted in a license distributed with a certain product or service or otherwise on a password-protected website or school-approved learning management system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304672751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035" y="100939"/>
            <a:ext cx="7803931" cy="8609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813" y="1025525"/>
            <a:ext cx="6656387" cy="5422900"/>
          </a:xfrm>
        </p:spPr>
        <p:txBody>
          <a:bodyPr/>
          <a:lstStyle>
            <a:lvl1pPr>
              <a:defRPr>
                <a:solidFill>
                  <a:srgbClr val="005EA4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C29DC-2178-4274-9150-45F8EBD31C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59857"/>
            <a:ext cx="8605838" cy="49814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2018 Cengage Learning®. May not be scanned, copied or duplicated, or posted to a publicly accessible website, in whole or in part, except for use as permitted in a license distributed with a certain product or service or otherwise on a password-protected website or school-approved learning management system for classroom use.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010400" y="4191000"/>
            <a:ext cx="2133600" cy="1295400"/>
          </a:xfrm>
        </p:spPr>
        <p:txBody>
          <a:bodyPr/>
          <a:lstStyle>
            <a:lvl1pPr marL="0" indent="0">
              <a:buNone/>
              <a:defRPr sz="2000" i="1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sym typeface="Wingdings" panose="05000000000000000000" pitchFamily="2" charset="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Picture comment </a:t>
            </a:r>
          </a:p>
        </p:txBody>
      </p:sp>
    </p:spTree>
    <p:extLst>
      <p:ext uri="{BB962C8B-B14F-4D97-AF65-F5344CB8AC3E}">
        <p14:creationId xmlns:p14="http://schemas.microsoft.com/office/powerpoint/2010/main" val="260046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435600" y="901700"/>
            <a:ext cx="3365500" cy="4826000"/>
          </a:xfrm>
        </p:spPr>
        <p:txBody>
          <a:bodyPr/>
          <a:lstStyle>
            <a:lvl1pPr marL="0" indent="0" algn="l">
              <a:spcBef>
                <a:spcPts val="0"/>
              </a:spcBef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7425F-5E17-4209-B948-B5CE2119E4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0" y="6341886"/>
            <a:ext cx="8615363" cy="51611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2018 Cengage Learning®. May not be scanned, copied or duplicated, or posted to a publicly accessible website, in whole or in part, except for use as permitted in a license distributed with a certain product or service or otherwise on a password-protected website or school-approved learning management system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9975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435600" y="901700"/>
            <a:ext cx="3365500" cy="4826000"/>
          </a:xfrm>
        </p:spPr>
        <p:txBody>
          <a:bodyPr/>
          <a:lstStyle>
            <a:lvl1pPr marL="0" indent="0" algn="l">
              <a:spcBef>
                <a:spcPts val="0"/>
              </a:spcBef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7425F-5E17-4209-B948-B5CE2119E4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0" y="6352697"/>
            <a:ext cx="8615363" cy="50530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2018 Cengage Learning®. May not be scanned, copied or duplicated, or posted to a publicly accessible website, in whole or in part, except for use as permitted in a license distributed with a certain product or service or otherwise on a password-protected website or school-approved learning management system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1888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034" y="100939"/>
            <a:ext cx="7803931" cy="661061"/>
          </a:xfrm>
        </p:spPr>
        <p:txBody>
          <a:bodyPr/>
          <a:lstStyle>
            <a:lvl1pPr>
              <a:defRPr sz="3200">
                <a:solidFill>
                  <a:srgbClr val="005EA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241" y="914400"/>
            <a:ext cx="8518947" cy="55340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C29DC-2178-4274-9150-45F8EBD31C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24601"/>
            <a:ext cx="8605838" cy="533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2018 Cengage Learning®. May not be scanned, copied or duplicated, or posted to a publicly accessible website, in whole or in part, except for use as permitted in a license distributed with a certain product or service or otherwise on a password-protected website or school-approved learning management system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67569626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69" y="0"/>
            <a:ext cx="8450262" cy="5873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8622"/>
            <a:ext cx="8458200" cy="5788378"/>
          </a:xfrm>
        </p:spPr>
        <p:txBody>
          <a:bodyPr/>
          <a:lstStyle>
            <a:lvl1pPr>
              <a:defRPr>
                <a:solidFill>
                  <a:srgbClr val="AE122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168CB8-64E8-4A17-9AA1-DC0C066861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00801"/>
            <a:ext cx="864393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2018 Cengage Learning®. May not be scanned, copied or duplicated, or posted to a publicly accessible website, in whole or in part, except for use as permitted in a license distributed with a certain product or service or otherwise on a password-protected website or school-approved learning management system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64246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8622"/>
            <a:ext cx="8458200" cy="2587978"/>
          </a:xfrm>
        </p:spPr>
        <p:txBody>
          <a:bodyPr/>
          <a:lstStyle>
            <a:lvl1pPr>
              <a:defRPr>
                <a:solidFill>
                  <a:srgbClr val="AE122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168CB8-64E8-4A17-9AA1-DC0C066861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00801"/>
            <a:ext cx="864393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2018 Cengage Learning®. May not be scanned, copied or duplicated, or posted to a publicly accessible website, in whole or in part, except for use as permitted in a license distributed with a certain product or service or otherwise on a password-protected website or school-approved learning management system for classroom use.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269875" y="3505200"/>
            <a:ext cx="86868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438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4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188"/>
            <a:ext cx="9144000" cy="6326187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21700" y="6484938"/>
            <a:ext cx="622300" cy="40957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fld id="{C148E929-2C81-42BB-92FD-6CE3916FB07A}" type="slidenum">
              <a:rPr lang="en-US">
                <a:solidFill>
                  <a:srgbClr val="FFFFFF"/>
                </a:solidFill>
              </a:rPr>
              <a:pPr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30" name="Picture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7"/>
          <p:cNvSpPr txBox="1">
            <a:spLocks/>
          </p:cNvSpPr>
          <p:nvPr userDrawn="1"/>
        </p:nvSpPr>
        <p:spPr>
          <a:xfrm>
            <a:off x="31750" y="766763"/>
            <a:ext cx="4540250" cy="20399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sz="2200" i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17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0813"/>
            <a:ext cx="45720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313077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21700" y="6484938"/>
            <a:ext cx="622300" cy="40957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fld id="{C148E929-2C81-42BB-92FD-6CE3916FB07A}" type="slidenum">
              <a:rPr lang="en-US">
                <a:solidFill>
                  <a:srgbClr val="FFFFFF"/>
                </a:solidFill>
              </a:rPr>
              <a:pPr fontAlgn="base">
                <a:spcBef>
                  <a:spcPct val="2000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Content Placeholder 7"/>
          <p:cNvSpPr txBox="1">
            <a:spLocks/>
          </p:cNvSpPr>
          <p:nvPr userDrawn="1"/>
        </p:nvSpPr>
        <p:spPr>
          <a:xfrm>
            <a:off x="31750" y="766763"/>
            <a:ext cx="4540250" cy="20399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sz="2200" i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7875243" y="0"/>
            <a:ext cx="0" cy="838200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6054725" y="5630720"/>
            <a:ext cx="308927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PowerPoint Slides prepared by: </a:t>
            </a:r>
          </a:p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V.  </a:t>
            </a:r>
            <a:r>
              <a:rPr lang="en-US" altLang="en-US" sz="1400" dirty="0" err="1">
                <a:solidFill>
                  <a:srgbClr val="000000"/>
                </a:solidFill>
              </a:rPr>
              <a:t>Andreea</a:t>
            </a:r>
            <a:r>
              <a:rPr lang="en-US" altLang="en-US" sz="1400" dirty="0">
                <a:solidFill>
                  <a:srgbClr val="000000"/>
                </a:solidFill>
              </a:rPr>
              <a:t>  CHIRITESCU</a:t>
            </a:r>
          </a:p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Eastern Illinois University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24192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1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941388"/>
            <a:ext cx="88296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6248400"/>
            <a:ext cx="88296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3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1" y="0"/>
            <a:ext cx="91440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307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3" y="1025525"/>
            <a:ext cx="8588375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text </a:t>
            </a:r>
            <a:r>
              <a:rPr lang="en-US" altLang="en-US" dirty="0" err="1"/>
              <a:t>stClick</a:t>
            </a:r>
            <a:r>
              <a:rPr lang="en-US" altLang="en-US" dirty="0"/>
              <a:t> to edit Master </a:t>
            </a:r>
            <a:r>
              <a:rPr lang="en-US" altLang="en-US" dirty="0" err="1"/>
              <a:t>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 err="1"/>
              <a:t>Thirdlevel</a:t>
            </a:r>
            <a:endParaRPr lang="en-US" altLang="en-US" dirty="0"/>
          </a:p>
          <a:p>
            <a:pPr lvl="2"/>
            <a:r>
              <a:rPr lang="en-US" altLang="en-US" dirty="0"/>
              <a:t> 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789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8538" y="6423025"/>
            <a:ext cx="520700" cy="379413"/>
          </a:xfrm>
          <a:prstGeom prst="rect">
            <a:avLst/>
          </a:prstGeom>
          <a:noFill/>
          <a:ln w="19050">
            <a:noFill/>
            <a:prstDash val="sysDot"/>
            <a:bevel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200">
                <a:solidFill>
                  <a:srgbClr val="002060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2378B25E-053D-4AA2-A71D-1D9F2F8C0927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4715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7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7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7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7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7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AE12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5EA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014" y="1024563"/>
            <a:ext cx="7229792" cy="5422344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7"/>
          <p:cNvSpPr txBox="1">
            <a:spLocks/>
          </p:cNvSpPr>
          <p:nvPr userDrawn="1"/>
        </p:nvSpPr>
        <p:spPr>
          <a:xfrm>
            <a:off x="31750" y="766763"/>
            <a:ext cx="4540250" cy="20399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sz="2200" i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7875243" y="0"/>
            <a:ext cx="0" cy="838200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973759" y="6019800"/>
            <a:ext cx="7213047" cy="40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900" dirty="0">
                <a:solidFill>
                  <a:schemeClr val="bg1"/>
                </a:solidFill>
              </a:rPr>
              <a:t>PowerPoint Slides prepared by: </a:t>
            </a:r>
          </a:p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900" dirty="0">
                <a:solidFill>
                  <a:schemeClr val="bg1"/>
                </a:solidFill>
              </a:rPr>
              <a:t>V.  </a:t>
            </a:r>
            <a:r>
              <a:rPr lang="en-US" altLang="en-US" sz="900" dirty="0" err="1">
                <a:solidFill>
                  <a:schemeClr val="bg1"/>
                </a:solidFill>
              </a:rPr>
              <a:t>Andreea</a:t>
            </a:r>
            <a:r>
              <a:rPr lang="en-US" altLang="en-US" sz="900" dirty="0">
                <a:solidFill>
                  <a:schemeClr val="bg1"/>
                </a:solidFill>
              </a:rPr>
              <a:t>  CHIRITESCU</a:t>
            </a:r>
          </a:p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900" dirty="0">
                <a:solidFill>
                  <a:schemeClr val="bg1"/>
                </a:solidFill>
              </a:rPr>
              <a:t>Eastern Illinois University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A75D65E-629B-4588-8C36-0CF382278E4C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1" y="-39757"/>
            <a:ext cx="91440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11743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014" y="1024563"/>
            <a:ext cx="7229792" cy="5422344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7"/>
          <p:cNvSpPr txBox="1">
            <a:spLocks/>
          </p:cNvSpPr>
          <p:nvPr userDrawn="1"/>
        </p:nvSpPr>
        <p:spPr>
          <a:xfrm>
            <a:off x="31750" y="766763"/>
            <a:ext cx="4540250" cy="20399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sz="2200" i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7875243" y="0"/>
            <a:ext cx="0" cy="838200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AA75D65E-629B-4588-8C36-0CF382278E4C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1" y="-39757"/>
            <a:ext cx="91440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226519" y="5593381"/>
            <a:ext cx="1828800" cy="37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900" dirty="0">
                <a:solidFill>
                  <a:schemeClr val="tx1"/>
                </a:solidFill>
              </a:rPr>
              <a:t>PowerPoint Slides prepared by: </a:t>
            </a:r>
          </a:p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900" dirty="0">
                <a:solidFill>
                  <a:schemeClr val="tx1"/>
                </a:solidFill>
              </a:rPr>
              <a:t>V.  </a:t>
            </a:r>
            <a:r>
              <a:rPr lang="en-US" altLang="en-US" sz="900" dirty="0" err="1">
                <a:solidFill>
                  <a:schemeClr val="tx1"/>
                </a:solidFill>
              </a:rPr>
              <a:t>Andreea</a:t>
            </a:r>
            <a:r>
              <a:rPr lang="en-US" altLang="en-US" sz="900" dirty="0">
                <a:solidFill>
                  <a:schemeClr val="tx1"/>
                </a:solidFill>
              </a:rPr>
              <a:t>  CHIRITESCU</a:t>
            </a:r>
          </a:p>
          <a:p>
            <a:pPr algn="ctr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en-US" sz="900" dirty="0">
                <a:solidFill>
                  <a:schemeClr val="tx1"/>
                </a:solidFill>
              </a:rPr>
              <a:t>Eastern Illinois University</a:t>
            </a:r>
          </a:p>
        </p:txBody>
      </p:sp>
    </p:spTree>
    <p:extLst>
      <p:ext uri="{BB962C8B-B14F-4D97-AF65-F5344CB8AC3E}">
        <p14:creationId xmlns:p14="http://schemas.microsoft.com/office/powerpoint/2010/main" val="363667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Sabon-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"/>
            <a:ext cx="9144000" cy="6400799"/>
            <a:chOff x="0" y="1"/>
            <a:chExt cx="9144000" cy="6477001"/>
          </a:xfrm>
        </p:grpSpPr>
        <p:pic>
          <p:nvPicPr>
            <p:cNvPr id="1027" name="Picture 3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66801"/>
              <a:ext cx="9144000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285750" cy="647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858250" y="1"/>
              <a:ext cx="285750" cy="647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3" name="Rectangle 3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258456" y="101600"/>
            <a:ext cx="8599794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Name </a:t>
            </a:r>
            <a:r>
              <a:rPr lang="en-US" altLang="en-US" dirty="0" err="1"/>
              <a:t>fgchmvb</a:t>
            </a:r>
            <a:r>
              <a:rPr lang="en-US" altLang="en-US" dirty="0"/>
              <a:t> </a:t>
            </a:r>
          </a:p>
        </p:txBody>
      </p:sp>
      <p:sp>
        <p:nvSpPr>
          <p:cNvPr id="307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912" y="1054100"/>
            <a:ext cx="8588375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text </a:t>
            </a:r>
            <a:r>
              <a:rPr lang="en-US" altLang="en-US" dirty="0" err="1"/>
              <a:t>stClick</a:t>
            </a:r>
            <a:r>
              <a:rPr lang="en-US" altLang="en-US" dirty="0"/>
              <a:t> to edit Master </a:t>
            </a:r>
            <a:r>
              <a:rPr lang="en-US" altLang="en-US" dirty="0" err="1"/>
              <a:t>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 err="1"/>
              <a:t>Thirdlevel</a:t>
            </a:r>
            <a:endParaRPr lang="en-US" altLang="en-US" dirty="0"/>
          </a:p>
          <a:p>
            <a:pPr lvl="2"/>
            <a:r>
              <a:rPr lang="en-US" altLang="en-US" dirty="0"/>
              <a:t> 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789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8538" y="6470650"/>
            <a:ext cx="520700" cy="379413"/>
          </a:xfrm>
          <a:prstGeom prst="rect">
            <a:avLst/>
          </a:prstGeom>
          <a:noFill/>
          <a:ln w="19050">
            <a:noFill/>
            <a:prstDash val="sysDot"/>
            <a:bevel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200">
                <a:solidFill>
                  <a:srgbClr val="002060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2378B25E-053D-4AA2-A71D-1D9F2F8C0927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7707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5EA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sz="28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941388"/>
            <a:ext cx="88296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6248400"/>
            <a:ext cx="88296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3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662152" y="77788"/>
            <a:ext cx="7819697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Name fgchmvb </a:t>
            </a:r>
          </a:p>
        </p:txBody>
      </p:sp>
      <p:sp>
        <p:nvSpPr>
          <p:cNvPr id="307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813" y="1025525"/>
            <a:ext cx="8588375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text </a:t>
            </a:r>
            <a:r>
              <a:rPr lang="en-US" altLang="en-US" dirty="0" err="1"/>
              <a:t>stClick</a:t>
            </a:r>
            <a:r>
              <a:rPr lang="en-US" altLang="en-US" dirty="0"/>
              <a:t> to edit Master </a:t>
            </a:r>
            <a:r>
              <a:rPr lang="en-US" altLang="en-US" dirty="0" err="1"/>
              <a:t>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 err="1"/>
              <a:t>Thirdlevel</a:t>
            </a:r>
            <a:endParaRPr lang="en-US" altLang="en-US" dirty="0"/>
          </a:p>
          <a:p>
            <a:pPr lvl="2"/>
            <a:r>
              <a:rPr lang="en-US" altLang="en-US" dirty="0"/>
              <a:t> 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3789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8538" y="6423025"/>
            <a:ext cx="520700" cy="379413"/>
          </a:xfrm>
          <a:prstGeom prst="rect">
            <a:avLst/>
          </a:prstGeom>
          <a:noFill/>
          <a:ln w="19050">
            <a:noFill/>
            <a:prstDash val="sysDot"/>
            <a:bevel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200">
                <a:solidFill>
                  <a:srgbClr val="002060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2378B25E-053D-4AA2-A71D-1D9F2F8C0927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2024080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5EA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"/>
            <a:ext cx="9144000" cy="6542704"/>
            <a:chOff x="0" y="1"/>
            <a:chExt cx="9144000" cy="6542704"/>
          </a:xfrm>
        </p:grpSpPr>
        <p:pic>
          <p:nvPicPr>
            <p:cNvPr id="3074" name="Picture 13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" y="487363"/>
              <a:ext cx="8591550" cy="5653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10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1100" y="436563"/>
              <a:ext cx="342900" cy="605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Picture 11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141067"/>
              <a:ext cx="9144000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12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8" y="1"/>
              <a:ext cx="247650" cy="654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6" name="Rectangle 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209550" y="0"/>
            <a:ext cx="877093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Figure 1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338" y="1600200"/>
            <a:ext cx="3657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Text</a:t>
            </a:r>
          </a:p>
        </p:txBody>
      </p:sp>
      <p:sp>
        <p:nvSpPr>
          <p:cNvPr id="1853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8538" y="6473825"/>
            <a:ext cx="520700" cy="379413"/>
          </a:xfrm>
          <a:prstGeom prst="rect">
            <a:avLst/>
          </a:prstGeom>
          <a:noFill/>
          <a:ln w="19050">
            <a:noFill/>
            <a:prstDash val="sys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200">
                <a:solidFill>
                  <a:srgbClr val="002060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5E12E99D-42F8-4B90-BC1F-2FD222301686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90539" y="77773"/>
            <a:ext cx="8929618" cy="6297167"/>
            <a:chOff x="90539" y="77773"/>
            <a:chExt cx="8929618" cy="6297167"/>
          </a:xfrm>
        </p:grpSpPr>
        <p:grpSp>
          <p:nvGrpSpPr>
            <p:cNvPr id="12" name="Group 11"/>
            <p:cNvGrpSpPr/>
            <p:nvPr userDrawn="1"/>
          </p:nvGrpSpPr>
          <p:grpSpPr>
            <a:xfrm>
              <a:off x="90539" y="77773"/>
              <a:ext cx="2075718" cy="583326"/>
              <a:chOff x="90539" y="77773"/>
              <a:chExt cx="2075718" cy="583326"/>
            </a:xfrm>
          </p:grpSpPr>
          <p:cxnSp>
            <p:nvCxnSpPr>
              <p:cNvPr id="16" name="Straight Connector 15"/>
              <p:cNvCxnSpPr/>
              <p:nvPr userDrawn="1"/>
            </p:nvCxnSpPr>
            <p:spPr bwMode="auto">
              <a:xfrm>
                <a:off x="90539" y="536628"/>
                <a:ext cx="207571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748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 userDrawn="1"/>
            </p:nvCxnSpPr>
            <p:spPr bwMode="auto">
              <a:xfrm flipV="1">
                <a:off x="202361" y="77773"/>
                <a:ext cx="0" cy="583326"/>
              </a:xfrm>
              <a:prstGeom prst="line">
                <a:avLst/>
              </a:prstGeom>
              <a:noFill/>
              <a:ln w="28575" cap="flat" cmpd="sng" algn="ctr">
                <a:solidFill>
                  <a:srgbClr val="0748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3" name="Group 12"/>
            <p:cNvGrpSpPr/>
            <p:nvPr userDrawn="1"/>
          </p:nvGrpSpPr>
          <p:grpSpPr>
            <a:xfrm>
              <a:off x="8187163" y="6011640"/>
              <a:ext cx="832994" cy="363300"/>
              <a:chOff x="8187163" y="6011640"/>
              <a:chExt cx="832994" cy="363300"/>
            </a:xfrm>
          </p:grpSpPr>
          <p:cxnSp>
            <p:nvCxnSpPr>
              <p:cNvPr id="14" name="Straight Connector 13"/>
              <p:cNvCxnSpPr/>
              <p:nvPr userDrawn="1"/>
            </p:nvCxnSpPr>
            <p:spPr bwMode="auto">
              <a:xfrm>
                <a:off x="8187163" y="6292878"/>
                <a:ext cx="832994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0748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/>
              <p:nvPr userDrawn="1"/>
            </p:nvCxnSpPr>
            <p:spPr bwMode="auto">
              <a:xfrm>
                <a:off x="8942003" y="6011640"/>
                <a:ext cx="0" cy="363300"/>
              </a:xfrm>
              <a:prstGeom prst="line">
                <a:avLst/>
              </a:prstGeom>
              <a:noFill/>
              <a:ln w="28575" cap="flat" cmpd="sng" algn="ctr">
                <a:solidFill>
                  <a:srgbClr val="0748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9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331808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60066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60066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60066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60066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spect="1" noChangeArrowheads="1"/>
          </p:cNvSpPr>
          <p:nvPr userDrawn="1">
            <p:ph type="title"/>
          </p:nvPr>
        </p:nvSpPr>
        <p:spPr bwMode="auto">
          <a:xfrm>
            <a:off x="209550" y="0"/>
            <a:ext cx="877093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Table 1</a:t>
            </a:r>
          </a:p>
        </p:txBody>
      </p:sp>
      <p:sp>
        <p:nvSpPr>
          <p:cNvPr id="3077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14338" y="1600200"/>
            <a:ext cx="3657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Text</a:t>
            </a:r>
          </a:p>
        </p:txBody>
      </p:sp>
      <p:sp>
        <p:nvSpPr>
          <p:cNvPr id="185357" name="Rectangle 13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8618538" y="6473825"/>
            <a:ext cx="520700" cy="379413"/>
          </a:xfrm>
          <a:prstGeom prst="rect">
            <a:avLst/>
          </a:prstGeom>
          <a:noFill/>
          <a:ln w="19050">
            <a:noFill/>
            <a:prstDash val="sys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200">
                <a:solidFill>
                  <a:srgbClr val="002060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5E12E99D-42F8-4B90-BC1F-2FD222301686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" y="0"/>
            <a:ext cx="9144001" cy="6568831"/>
            <a:chOff x="-1" y="0"/>
            <a:chExt cx="9144001" cy="6568831"/>
          </a:xfrm>
        </p:grpSpPr>
        <p:pic>
          <p:nvPicPr>
            <p:cNvPr id="23555" name="Picture 3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400" y="418246"/>
              <a:ext cx="228600" cy="6069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</p:pic>
        <p:grpSp>
          <p:nvGrpSpPr>
            <p:cNvPr id="3" name="Group 2"/>
            <p:cNvGrpSpPr/>
            <p:nvPr userDrawn="1"/>
          </p:nvGrpSpPr>
          <p:grpSpPr>
            <a:xfrm>
              <a:off x="-1" y="0"/>
              <a:ext cx="9108746" cy="6568831"/>
              <a:chOff x="-1" y="0"/>
              <a:chExt cx="9108746" cy="6568831"/>
            </a:xfrm>
          </p:grpSpPr>
          <p:pic>
            <p:nvPicPr>
              <p:cNvPr id="23556" name="Picture 4"/>
              <p:cNvPicPr>
                <a:picLocks noChangeAspect="1" noChangeArrowheads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310551" cy="6568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</p:pic>
          <p:pic>
            <p:nvPicPr>
              <p:cNvPr id="23557" name="Picture 5"/>
              <p:cNvPicPr>
                <a:picLocks noChangeAspect="1" noChangeArrowheads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785" y="6213232"/>
                <a:ext cx="9014960" cy="2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</p:pic>
        </p:grpSp>
        <p:pic>
          <p:nvPicPr>
            <p:cNvPr id="23554" name="Picture 2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1" y="457975"/>
              <a:ext cx="8705849" cy="5860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17" name="Group 16"/>
          <p:cNvGrpSpPr/>
          <p:nvPr userDrawn="1"/>
        </p:nvGrpSpPr>
        <p:grpSpPr>
          <a:xfrm>
            <a:off x="124529" y="47182"/>
            <a:ext cx="8918525" cy="6330053"/>
            <a:chOff x="124529" y="47182"/>
            <a:chExt cx="8918525" cy="6330053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124529" y="47182"/>
              <a:ext cx="1704271" cy="583326"/>
              <a:chOff x="124529" y="47182"/>
              <a:chExt cx="1704271" cy="583326"/>
            </a:xfrm>
          </p:grpSpPr>
          <p:cxnSp>
            <p:nvCxnSpPr>
              <p:cNvPr id="7" name="Straight Connector 6"/>
              <p:cNvCxnSpPr/>
              <p:nvPr userDrawn="1"/>
            </p:nvCxnSpPr>
            <p:spPr bwMode="auto">
              <a:xfrm>
                <a:off x="124529" y="506037"/>
                <a:ext cx="170427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E7130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 userDrawn="1"/>
            </p:nvCxnSpPr>
            <p:spPr bwMode="auto">
              <a:xfrm flipV="1">
                <a:off x="236351" y="47182"/>
                <a:ext cx="0" cy="583326"/>
              </a:xfrm>
              <a:prstGeom prst="line">
                <a:avLst/>
              </a:prstGeom>
              <a:noFill/>
              <a:ln w="28575" cap="flat" cmpd="sng" algn="ctr">
                <a:solidFill>
                  <a:srgbClr val="E7130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" name="Group 14"/>
            <p:cNvGrpSpPr/>
            <p:nvPr userDrawn="1"/>
          </p:nvGrpSpPr>
          <p:grpSpPr>
            <a:xfrm>
              <a:off x="8210060" y="6013935"/>
              <a:ext cx="832994" cy="363300"/>
              <a:chOff x="8210060" y="6013935"/>
              <a:chExt cx="832994" cy="363300"/>
            </a:xfrm>
          </p:grpSpPr>
          <p:cxnSp>
            <p:nvCxnSpPr>
              <p:cNvPr id="22" name="Straight Connector 21"/>
              <p:cNvCxnSpPr/>
              <p:nvPr userDrawn="1"/>
            </p:nvCxnSpPr>
            <p:spPr bwMode="auto">
              <a:xfrm>
                <a:off x="8210060" y="6295173"/>
                <a:ext cx="832994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E7130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 userDrawn="1"/>
            </p:nvCxnSpPr>
            <p:spPr bwMode="auto">
              <a:xfrm>
                <a:off x="8964900" y="6013935"/>
                <a:ext cx="0" cy="363300"/>
              </a:xfrm>
              <a:prstGeom prst="line">
                <a:avLst/>
              </a:prstGeom>
              <a:noFill/>
              <a:ln w="28575" cap="flat" cmpd="sng" algn="ctr">
                <a:solidFill>
                  <a:srgbClr val="E7130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0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3803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0D0D0D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660066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660066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660066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660066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1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647949" y="3409951"/>
            <a:ext cx="56388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3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76201" y="77788"/>
            <a:ext cx="90678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Name </a:t>
            </a:r>
            <a:r>
              <a:rPr lang="en-US" altLang="en-US" dirty="0" err="1"/>
              <a:t>fgchmvb</a:t>
            </a:r>
            <a:r>
              <a:rPr lang="en-US" altLang="en-US" dirty="0"/>
              <a:t> </a:t>
            </a:r>
          </a:p>
        </p:txBody>
      </p:sp>
      <p:sp>
        <p:nvSpPr>
          <p:cNvPr id="3789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8538" y="6470650"/>
            <a:ext cx="520700" cy="379413"/>
          </a:xfrm>
          <a:prstGeom prst="rect">
            <a:avLst/>
          </a:prstGeom>
          <a:noFill/>
          <a:ln w="19050">
            <a:noFill/>
            <a:prstDash val="sysDot"/>
            <a:bevel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200">
                <a:solidFill>
                  <a:srgbClr val="002060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2378B25E-053D-4AA2-A71D-1D9F2F8C0927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1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91250" y="3409951"/>
            <a:ext cx="56388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425732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AE122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5EA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46869" y="0"/>
            <a:ext cx="845026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Master case-study #2</a:t>
            </a:r>
          </a:p>
        </p:txBody>
      </p:sp>
      <p:sp>
        <p:nvSpPr>
          <p:cNvPr id="6150" name="Rectangle 3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457200" y="700088"/>
            <a:ext cx="8458200" cy="57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  - </a:t>
            </a:r>
            <a:r>
              <a:rPr lang="en-US" altLang="en-US" dirty="0" err="1"/>
              <a:t>colorat</a:t>
            </a:r>
            <a:r>
              <a:rPr lang="en-US" altLang="en-US" dirty="0"/>
              <a:t> </a:t>
            </a:r>
            <a:r>
              <a:rPr lang="en-US" altLang="en-US" dirty="0" err="1"/>
              <a:t>diferit</a:t>
            </a:r>
            <a:endParaRPr lang="en-US" altLang="en-US" dirty="0"/>
          </a:p>
        </p:txBody>
      </p:sp>
      <p:sp>
        <p:nvSpPr>
          <p:cNvPr id="2160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28063" y="6467475"/>
            <a:ext cx="515937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200">
                <a:solidFill>
                  <a:srgbClr val="002060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CFA536BC-3ED5-4293-8323-16A4258B4A0B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pic>
        <p:nvPicPr>
          <p:cNvPr id="5126" name="Picture 1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9525"/>
            <a:ext cx="7953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7" name="Group 2"/>
          <p:cNvGrpSpPr>
            <a:grpSpLocks/>
          </p:cNvGrpSpPr>
          <p:nvPr userDrawn="1"/>
        </p:nvGrpSpPr>
        <p:grpSpPr bwMode="auto">
          <a:xfrm>
            <a:off x="8561388" y="0"/>
            <a:ext cx="582612" cy="609600"/>
            <a:chOff x="8513384" y="0"/>
            <a:chExt cx="582991" cy="609600"/>
          </a:xfrm>
        </p:grpSpPr>
        <p:pic>
          <p:nvPicPr>
            <p:cNvPr id="5128" name="Picture 18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3384" y="138345"/>
              <a:ext cx="36195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" name="Picture 19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400" y="0"/>
              <a:ext cx="180975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00744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2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990000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990000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990000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9900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AE122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599"/>
            <a:ext cx="9144000" cy="535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3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457200" y="1524000"/>
            <a:ext cx="8458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  - </a:t>
            </a:r>
            <a:r>
              <a:rPr lang="en-US" altLang="en-US" dirty="0" err="1"/>
              <a:t>colorat</a:t>
            </a:r>
            <a:r>
              <a:rPr lang="en-US" altLang="en-US" dirty="0"/>
              <a:t> </a:t>
            </a:r>
            <a:r>
              <a:rPr lang="en-US" altLang="en-US" dirty="0" err="1"/>
              <a:t>diferit</a:t>
            </a:r>
            <a:endParaRPr lang="en-US" altLang="en-US" dirty="0"/>
          </a:p>
        </p:txBody>
      </p:sp>
      <p:sp>
        <p:nvSpPr>
          <p:cNvPr id="2160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28063" y="6467475"/>
            <a:ext cx="515937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200">
                <a:solidFill>
                  <a:srgbClr val="002060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CFA536BC-3ED5-4293-8323-16A4258B4A0B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506413" y="0"/>
            <a:ext cx="845026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ASK THE EXPERTS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54018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rgbClr val="0D0D0D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rgbClr val="990000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rgbClr val="990000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rgbClr val="990000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rgbClr val="9900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2008332" y="0"/>
            <a:ext cx="713566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Appendix master title</a:t>
            </a:r>
          </a:p>
        </p:txBody>
      </p:sp>
      <p:sp>
        <p:nvSpPr>
          <p:cNvPr id="2068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58225" y="6488113"/>
            <a:ext cx="4857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200">
                <a:solidFill>
                  <a:srgbClr val="002060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FCD5D5FD-C24C-4EC1-877A-4A06FFD43F54}" type="slidenum">
              <a:rPr lang="en-US"/>
              <a:pPr fontAlgn="base"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 bwMode="auto">
          <a:xfrm>
            <a:off x="457200" y="592138"/>
            <a:ext cx="8482013" cy="580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2017" y="72581"/>
            <a:ext cx="1976315" cy="6252019"/>
            <a:chOff x="26319" y="75430"/>
            <a:chExt cx="1976315" cy="6409508"/>
          </a:xfrm>
        </p:grpSpPr>
        <p:pic>
          <p:nvPicPr>
            <p:cNvPr id="6155" name="Picture 11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9" y="75430"/>
              <a:ext cx="1976315" cy="52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6156" name="Picture 1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9" y="563034"/>
              <a:ext cx="391023" cy="5921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</p:pic>
      </p:grpSp>
      <p:grpSp>
        <p:nvGrpSpPr>
          <p:cNvPr id="2" name="Group 1"/>
          <p:cNvGrpSpPr/>
          <p:nvPr userDrawn="1"/>
        </p:nvGrpSpPr>
        <p:grpSpPr>
          <a:xfrm>
            <a:off x="8218204" y="750888"/>
            <a:ext cx="893380" cy="5573712"/>
            <a:chOff x="8229600" y="750888"/>
            <a:chExt cx="893380" cy="5734050"/>
          </a:xfrm>
        </p:grpSpPr>
        <p:pic>
          <p:nvPicPr>
            <p:cNvPr id="13" name="Picture 1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2905" y="750888"/>
              <a:ext cx="90075" cy="573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6157" name="Picture 13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6434982"/>
              <a:ext cx="893380" cy="49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</p:pic>
      </p:grpSp>
      <p:sp>
        <p:nvSpPr>
          <p:cNvPr id="14" name="Footer Placeholder 3"/>
          <p:cNvSpPr txBox="1">
            <a:spLocks/>
          </p:cNvSpPr>
          <p:nvPr userDrawn="1"/>
        </p:nvSpPr>
        <p:spPr>
          <a:xfrm>
            <a:off x="174625" y="6349376"/>
            <a:ext cx="8347075" cy="4752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buFontTx/>
              <a:buNone/>
              <a:defRPr sz="1000" kern="1200">
                <a:solidFill>
                  <a:schemeClr val="tx1"/>
                </a:solidFill>
                <a:latin typeface="Arial" charset="0"/>
                <a:ea typeface="+mn-ea"/>
                <a:cs typeface="Arial" pitchFamily="34" charset="0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N. Gregory </a:t>
            </a:r>
            <a:r>
              <a:rPr kumimoji="0" lang="en-I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Mankiw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</a:t>
            </a:r>
            <a:r>
              <a:rPr kumimoji="0" lang="en-IN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Principles Of Micro Economics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, 9</a:t>
            </a:r>
            <a:r>
              <a:rPr kumimoji="0" lang="en-IN" altLang="en-US" sz="10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th</a:t>
            </a:r>
            <a:r>
              <a: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Edition © 2021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357827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5EA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s2P0wRod8U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o51GDk8G1Q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11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77813" y="1025525"/>
            <a:ext cx="8588375" cy="1108075"/>
          </a:xfrm>
        </p:spPr>
        <p:txBody>
          <a:bodyPr anchor="ctr" anchorCtr="0"/>
          <a:lstStyle/>
          <a:p>
            <a:r>
              <a:rPr lang="en-US" dirty="0"/>
              <a:t>Public Goods and Common Resources</a:t>
            </a:r>
          </a:p>
        </p:txBody>
      </p:sp>
      <p:sp>
        <p:nvSpPr>
          <p:cNvPr id="1846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BEDC3B-C35B-4EA4-97A1-418A418CDD8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A020E-9217-4A6A-9085-A5DA033CF5AB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423380897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 wrap="square" anchor="t"/>
          <a:lstStyle/>
          <a:p>
            <a:r>
              <a:rPr lang="en-US" altLang="en-US" dirty="0"/>
              <a:t>Public Goods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77813" y="1025525"/>
            <a:ext cx="8588375" cy="5222875"/>
          </a:xfrm>
        </p:spPr>
        <p:txBody>
          <a:bodyPr/>
          <a:lstStyle/>
          <a:p>
            <a:r>
              <a:rPr lang="en-US" altLang="en-US" dirty="0"/>
              <a:t>Some important public goods</a:t>
            </a:r>
          </a:p>
          <a:p>
            <a:pPr lvl="1"/>
            <a:r>
              <a:rPr lang="en-US" altLang="en-US" dirty="0"/>
              <a:t>Antipoverty programs financed by taxes</a:t>
            </a:r>
          </a:p>
          <a:p>
            <a:pPr lvl="2"/>
            <a:r>
              <a:rPr lang="en-US" altLang="en-US" dirty="0"/>
              <a:t>Welfare system (Temporary Assistance for Needy Families program, TANF)</a:t>
            </a:r>
          </a:p>
          <a:p>
            <a:pPr lvl="3"/>
            <a:r>
              <a:rPr lang="en-US" altLang="en-US" dirty="0"/>
              <a:t>Provides a small income for some poor families</a:t>
            </a:r>
          </a:p>
          <a:p>
            <a:pPr lvl="2"/>
            <a:r>
              <a:rPr lang="en-US" altLang="en-US" dirty="0"/>
              <a:t>Food stamps (Supplemental Nutrition Assistance Program, SNAP)</a:t>
            </a:r>
          </a:p>
          <a:p>
            <a:pPr lvl="3"/>
            <a:r>
              <a:rPr lang="en-US" altLang="en-US" dirty="0"/>
              <a:t>Subsidize the purchase of food for those with low incomes</a:t>
            </a:r>
          </a:p>
          <a:p>
            <a:pPr lvl="2"/>
            <a:r>
              <a:rPr lang="en-US" altLang="en-US" dirty="0"/>
              <a:t>Government housing programs</a:t>
            </a:r>
          </a:p>
          <a:p>
            <a:pPr lvl="3"/>
            <a:r>
              <a:rPr lang="en-US" altLang="en-US" dirty="0"/>
              <a:t>Make shelter more affordable</a:t>
            </a:r>
          </a:p>
        </p:txBody>
      </p:sp>
      <p:sp>
        <p:nvSpPr>
          <p:cNvPr id="1843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D4C06A1-94F4-4A08-BA3D-B40B4009ACEE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10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67DB3-6807-4675-9C2F-E34472345B3D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2074177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 wrap="square" anchor="t"/>
          <a:lstStyle/>
          <a:p>
            <a:r>
              <a:rPr lang="en-US" altLang="en-US" dirty="0"/>
              <a:t>Public Goods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588375" cy="5146675"/>
          </a:xfrm>
        </p:spPr>
        <p:txBody>
          <a:bodyPr/>
          <a:lstStyle/>
          <a:p>
            <a:r>
              <a:rPr lang="en-US" altLang="en-US" dirty="0"/>
              <a:t>The difficult job of cost–benefit analysis</a:t>
            </a:r>
          </a:p>
          <a:p>
            <a:pPr lvl="1"/>
            <a:r>
              <a:rPr lang="en-US" altLang="en-US" dirty="0"/>
              <a:t>Government</a:t>
            </a:r>
          </a:p>
          <a:p>
            <a:pPr lvl="2"/>
            <a:r>
              <a:rPr lang="en-US" altLang="en-US" dirty="0"/>
              <a:t>Decide what public goods to provide</a:t>
            </a:r>
          </a:p>
          <a:p>
            <a:pPr lvl="2"/>
            <a:r>
              <a:rPr lang="en-US" altLang="en-US" dirty="0"/>
              <a:t>In what quantities</a:t>
            </a:r>
          </a:p>
          <a:p>
            <a:pPr lvl="1"/>
            <a:r>
              <a:rPr lang="en-US" altLang="en-US" dirty="0"/>
              <a:t>Cost–benefit analysis</a:t>
            </a:r>
          </a:p>
          <a:p>
            <a:pPr lvl="2"/>
            <a:r>
              <a:rPr lang="en-US" altLang="en-US" dirty="0"/>
              <a:t>Compare the costs and benefits to society of providing a public good</a:t>
            </a:r>
          </a:p>
          <a:p>
            <a:pPr lvl="2"/>
            <a:r>
              <a:rPr lang="en-US" altLang="en-US" dirty="0"/>
              <a:t>Doesn’t have any price signals to observe</a:t>
            </a:r>
          </a:p>
          <a:p>
            <a:pPr lvl="2"/>
            <a:r>
              <a:rPr lang="en-US" altLang="en-US" dirty="0"/>
              <a:t>Government findings: rough approximations at best</a:t>
            </a:r>
          </a:p>
        </p:txBody>
      </p:sp>
      <p:sp>
        <p:nvSpPr>
          <p:cNvPr id="2253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658F7F0-BEC4-4C17-A088-B33D87B8EDC9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11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E1C9F-9C3F-4CFA-B77F-C0BADF89DAAD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389540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 wrap="square" anchor="t"/>
          <a:lstStyle/>
          <a:p>
            <a:r>
              <a:rPr lang="en-US" altLang="en-US" dirty="0"/>
              <a:t>Common Resources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277813" y="1025525"/>
            <a:ext cx="8588375" cy="5146675"/>
          </a:xfrm>
        </p:spPr>
        <p:txBody>
          <a:bodyPr/>
          <a:lstStyle/>
          <a:p>
            <a:r>
              <a:rPr lang="en-US" altLang="en-US" dirty="0"/>
              <a:t>Common resources</a:t>
            </a:r>
          </a:p>
          <a:p>
            <a:pPr lvl="1"/>
            <a:r>
              <a:rPr lang="en-US" altLang="en-US" dirty="0"/>
              <a:t>Not excludable</a:t>
            </a:r>
          </a:p>
          <a:p>
            <a:pPr lvl="1"/>
            <a:r>
              <a:rPr lang="en-US" altLang="en-US" dirty="0"/>
              <a:t>Rival in consumption</a:t>
            </a:r>
          </a:p>
          <a:p>
            <a:r>
              <a:rPr lang="en-US" altLang="en-US" dirty="0">
                <a:hlinkClick r:id="rId2"/>
              </a:rPr>
              <a:t>The tragedy of the commons</a:t>
            </a:r>
            <a:endParaRPr lang="en-US" altLang="en-US" dirty="0"/>
          </a:p>
          <a:p>
            <a:pPr lvl="1"/>
            <a:r>
              <a:rPr lang="en-US" altLang="en-US" dirty="0"/>
              <a:t>Parable that shows why common resources are used more than desirable</a:t>
            </a:r>
          </a:p>
          <a:p>
            <a:pPr lvl="2"/>
            <a:r>
              <a:rPr lang="en-US" altLang="en-US" dirty="0"/>
              <a:t>From society’s standpoint</a:t>
            </a:r>
          </a:p>
          <a:p>
            <a:pPr lvl="1"/>
            <a:r>
              <a:rPr lang="en-US" altLang="en-US" dirty="0"/>
              <a:t>Social and private incentives differ</a:t>
            </a:r>
          </a:p>
          <a:p>
            <a:pPr lvl="1"/>
            <a:r>
              <a:rPr lang="en-US" altLang="en-US" dirty="0"/>
              <a:t>Arises because of a negative externality</a:t>
            </a:r>
          </a:p>
        </p:txBody>
      </p:sp>
      <p:sp>
        <p:nvSpPr>
          <p:cNvPr id="2662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6718192-5BA2-439B-B70D-3E1A33CE7287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12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55115-0977-4E8F-81D3-C7E9A3299F41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1833918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 wrap="square" anchor="t"/>
          <a:lstStyle/>
          <a:p>
            <a:r>
              <a:rPr lang="en-US" altLang="en-US" dirty="0"/>
              <a:t>Common Resources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13787" cy="5146675"/>
          </a:xfrm>
        </p:spPr>
        <p:txBody>
          <a:bodyPr/>
          <a:lstStyle/>
          <a:p>
            <a:r>
              <a:rPr lang="en-US" altLang="en-US" dirty="0"/>
              <a:t>The tragedy of the commons</a:t>
            </a:r>
          </a:p>
          <a:p>
            <a:pPr lvl="1"/>
            <a:r>
              <a:rPr lang="en-US" altLang="en-US" dirty="0"/>
              <a:t>Negative externality</a:t>
            </a:r>
          </a:p>
          <a:p>
            <a:pPr lvl="2"/>
            <a:r>
              <a:rPr lang="en-US" altLang="en-US" dirty="0"/>
              <a:t>One person uses a common resource diminishes other people’s enjoyment of it</a:t>
            </a:r>
          </a:p>
          <a:p>
            <a:pPr lvl="2"/>
            <a:r>
              <a:rPr lang="en-US" altLang="en-US" dirty="0"/>
              <a:t>Common resources tend to be used excessively</a:t>
            </a:r>
          </a:p>
          <a:p>
            <a:pPr lvl="1"/>
            <a:r>
              <a:rPr lang="en-US" altLang="en-US" dirty="0"/>
              <a:t>Government can solve the problem</a:t>
            </a:r>
          </a:p>
          <a:p>
            <a:pPr lvl="2"/>
            <a:r>
              <a:rPr lang="en-US" altLang="en-US" dirty="0"/>
              <a:t>Regulation or taxes to reduce consumption of the common resource</a:t>
            </a:r>
          </a:p>
          <a:p>
            <a:pPr lvl="2"/>
            <a:r>
              <a:rPr lang="en-US" altLang="en-US" dirty="0"/>
              <a:t>Turn the common resource into a private good</a:t>
            </a:r>
          </a:p>
        </p:txBody>
      </p:sp>
      <p:sp>
        <p:nvSpPr>
          <p:cNvPr id="2765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793610-9F45-49ED-ABDF-8EA7E6C93789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13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30345-C5E5-4C62-B0CA-62B4BD479B04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176912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 wrap="square" anchor="t"/>
          <a:lstStyle/>
          <a:p>
            <a:r>
              <a:rPr lang="en-US" altLang="en-US" dirty="0"/>
              <a:t>Common Resources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88375" cy="4460875"/>
          </a:xfrm>
        </p:spPr>
        <p:txBody>
          <a:bodyPr/>
          <a:lstStyle/>
          <a:p>
            <a:r>
              <a:rPr lang="en-US" altLang="en-US" dirty="0"/>
              <a:t>Some important common resources</a:t>
            </a:r>
          </a:p>
          <a:p>
            <a:pPr lvl="1"/>
            <a:r>
              <a:rPr lang="en-US" altLang="en-US" dirty="0"/>
              <a:t>Clean air and water</a:t>
            </a:r>
          </a:p>
          <a:p>
            <a:pPr lvl="2"/>
            <a:r>
              <a:rPr lang="en-US" altLang="en-US" dirty="0"/>
              <a:t>Negative externality: pollution</a:t>
            </a:r>
          </a:p>
          <a:p>
            <a:pPr lvl="2"/>
            <a:r>
              <a:rPr lang="en-US" altLang="en-US" dirty="0"/>
              <a:t>Regulations or corrective taxes</a:t>
            </a:r>
          </a:p>
          <a:p>
            <a:pPr lvl="1"/>
            <a:r>
              <a:rPr lang="en-US" altLang="en-US" dirty="0"/>
              <a:t>Congested roads</a:t>
            </a:r>
          </a:p>
          <a:p>
            <a:pPr lvl="2"/>
            <a:r>
              <a:rPr lang="en-US" altLang="en-US" dirty="0"/>
              <a:t>Negative externality: congestion</a:t>
            </a:r>
          </a:p>
          <a:p>
            <a:pPr lvl="2"/>
            <a:r>
              <a:rPr lang="en-US" altLang="en-US" dirty="0"/>
              <a:t>Corrective tax: charge drivers a tool</a:t>
            </a:r>
          </a:p>
          <a:p>
            <a:pPr lvl="2"/>
            <a:r>
              <a:rPr lang="en-US" altLang="en-US" dirty="0"/>
              <a:t>Tax on gasoline</a:t>
            </a:r>
          </a:p>
        </p:txBody>
      </p:sp>
      <p:sp>
        <p:nvSpPr>
          <p:cNvPr id="2867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599BF6D-235A-44F8-AEF4-7D6197A78D23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14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CFEC2-90B2-44C7-B6E5-297B44912324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187915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 wrap="square" anchor="t"/>
          <a:lstStyle/>
          <a:p>
            <a:r>
              <a:rPr lang="en-US" altLang="en-US" dirty="0"/>
              <a:t>Common Resources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25451" y="1221057"/>
            <a:ext cx="8713787" cy="4841875"/>
          </a:xfrm>
        </p:spPr>
        <p:txBody>
          <a:bodyPr/>
          <a:lstStyle/>
          <a:p>
            <a:r>
              <a:rPr lang="en-US" altLang="en-US" dirty="0"/>
              <a:t>Some important common resources</a:t>
            </a:r>
          </a:p>
          <a:p>
            <a:pPr lvl="1"/>
            <a:r>
              <a:rPr lang="en-US" altLang="en-US" dirty="0"/>
              <a:t>Fish, whales, and other wildlife</a:t>
            </a:r>
          </a:p>
          <a:p>
            <a:pPr lvl="2"/>
            <a:r>
              <a:rPr lang="en-US" altLang="en-US" dirty="0"/>
              <a:t>Oceans: the least regulated common resource</a:t>
            </a:r>
          </a:p>
          <a:p>
            <a:pPr lvl="3"/>
            <a:r>
              <a:rPr lang="en-US" altLang="en-US" sz="2800" dirty="0"/>
              <a:t>Needs international cooperation</a:t>
            </a:r>
          </a:p>
          <a:p>
            <a:pPr lvl="3"/>
            <a:r>
              <a:rPr lang="en-US" altLang="en-US" sz="2800" dirty="0"/>
              <a:t>Difficult to enforce an agreement</a:t>
            </a:r>
          </a:p>
          <a:p>
            <a:pPr lvl="2"/>
            <a:r>
              <a:rPr lang="en-US" altLang="en-US" dirty="0"/>
              <a:t>Fishing and hunting licenses</a:t>
            </a:r>
          </a:p>
          <a:p>
            <a:pPr lvl="2"/>
            <a:r>
              <a:rPr lang="en-US" altLang="en-US" dirty="0"/>
              <a:t>Limits on fishing and hunting seasons</a:t>
            </a:r>
          </a:p>
          <a:p>
            <a:pPr lvl="2"/>
            <a:r>
              <a:rPr lang="en-US" altLang="en-US" dirty="0"/>
              <a:t>Limits on size of fish</a:t>
            </a:r>
          </a:p>
          <a:p>
            <a:pPr lvl="2"/>
            <a:r>
              <a:rPr lang="en-US" altLang="en-US" dirty="0"/>
              <a:t>Limits on quantity of animals killed</a:t>
            </a:r>
          </a:p>
        </p:txBody>
      </p:sp>
      <p:sp>
        <p:nvSpPr>
          <p:cNvPr id="2970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6DA8BA4-9354-49F1-9645-E1D535532BE7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15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F96D7-737F-4B0D-AEDF-DB7BF9AE0080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200610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Importance of Property Rights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588375" cy="3470275"/>
          </a:xfrm>
        </p:spPr>
        <p:txBody>
          <a:bodyPr/>
          <a:lstStyle/>
          <a:p>
            <a:r>
              <a:rPr lang="en-US" altLang="en-US" dirty="0"/>
              <a:t>Market fails to allocate resources efficiently</a:t>
            </a:r>
          </a:p>
          <a:p>
            <a:pPr lvl="1"/>
            <a:r>
              <a:rPr lang="en-US" altLang="en-US" dirty="0"/>
              <a:t>Because property rights are not well established</a:t>
            </a:r>
          </a:p>
          <a:p>
            <a:pPr lvl="1"/>
            <a:r>
              <a:rPr lang="en-US" altLang="en-US" dirty="0"/>
              <a:t>Some item of value does not have an owner with the legal authority to control it</a:t>
            </a:r>
          </a:p>
        </p:txBody>
      </p:sp>
      <p:sp>
        <p:nvSpPr>
          <p:cNvPr id="3482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B6344-551F-4103-9EAF-DFA8DA750015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16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4E666-B720-481C-BD72-D65A21B4F566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105907537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Importance of Property Rights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588375" cy="4079875"/>
          </a:xfrm>
        </p:spPr>
        <p:txBody>
          <a:bodyPr/>
          <a:lstStyle/>
          <a:p>
            <a:r>
              <a:rPr lang="en-US" altLang="en-US" dirty="0"/>
              <a:t>The government can potentially solve the problem</a:t>
            </a:r>
          </a:p>
          <a:p>
            <a:pPr lvl="1"/>
            <a:r>
              <a:rPr lang="en-US" altLang="en-US" dirty="0"/>
              <a:t>Help define property rights and thereby unleash market forces</a:t>
            </a:r>
          </a:p>
          <a:p>
            <a:pPr lvl="1"/>
            <a:r>
              <a:rPr lang="en-US" altLang="en-US" dirty="0"/>
              <a:t>Regulate private behavior</a:t>
            </a:r>
          </a:p>
          <a:p>
            <a:pPr lvl="1"/>
            <a:r>
              <a:rPr lang="en-US" altLang="en-US" dirty="0"/>
              <a:t>Use tax revenue to supply a good that the market fails to supply</a:t>
            </a:r>
          </a:p>
        </p:txBody>
      </p:sp>
      <p:sp>
        <p:nvSpPr>
          <p:cNvPr id="3584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D41F149-9DBE-4D6A-A661-D4A131CB3806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17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48FD1-89A3-4BCB-99B2-0AA8DE366FEC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32313963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976E-EAC4-4B4C-A990-FE98C5BD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716E-38D0-4BDD-B77E-E91B3AC220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3C29DC-2178-4274-9150-45F8EBD31C2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92290-B1EF-4E53-A6DA-9EBD33AFA8E5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147193744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976E-EAC4-4B4C-A990-FE98C5BD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Voluntary contributions toward a </a:t>
            </a:r>
            <a:br>
              <a:rPr lang="en-US" sz="3200" dirty="0"/>
            </a:br>
            <a:r>
              <a:rPr lang="en-US" sz="3200" dirty="0"/>
              <a:t>public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8CBC3-0CB1-44A6-AC6A-838348ED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025525"/>
            <a:ext cx="8605838" cy="5422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Setup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400" dirty="0"/>
              <a:t>Amy and Deborah are considering contributing toward the creation of a botanical garden. Each can choose whether to contribute $200 to the botanical garden or to keep that $200 for a new suit.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400" dirty="0"/>
              <a:t>Since a botanical garden is a public good, both Amy and Deborah will benefit from any contributions made by the other person. Specifically, every dollar that either one of them contributes will bring each of them $0.60 of benefit.</a:t>
            </a:r>
          </a:p>
          <a:p>
            <a:pPr marL="0" indent="0" algn="ctr">
              <a:buNone/>
            </a:pPr>
            <a:r>
              <a:rPr lang="en-US" sz="2400" b="1" dirty="0"/>
              <a:t>$200*0.6=$120 each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716E-38D0-4BDD-B77E-E91B3AC220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3C29DC-2178-4274-9150-45F8EBD31C2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0A3-4BF1-42C1-A52E-B43A00D6B351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334910623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1" y="100939"/>
            <a:ext cx="7772399" cy="860961"/>
          </a:xfrm>
        </p:spPr>
        <p:txBody>
          <a:bodyPr wrap="square" anchor="t"/>
          <a:lstStyle/>
          <a:p>
            <a:r>
              <a:rPr lang="en-US" altLang="en-US" sz="3600" dirty="0"/>
              <a:t>Definitions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88375" cy="3698875"/>
          </a:xfrm>
        </p:spPr>
        <p:txBody>
          <a:bodyPr/>
          <a:lstStyle/>
          <a:p>
            <a:r>
              <a:rPr lang="en-US" altLang="en-US" dirty="0"/>
              <a:t>Excludability</a:t>
            </a:r>
          </a:p>
          <a:p>
            <a:pPr lvl="1"/>
            <a:r>
              <a:rPr lang="en-US" altLang="en-US" dirty="0"/>
              <a:t>Property of a good whereby a person can be prevented from using it</a:t>
            </a:r>
          </a:p>
          <a:p>
            <a:r>
              <a:rPr lang="en-US" altLang="en-US" dirty="0"/>
              <a:t>Rivalry in consumption</a:t>
            </a:r>
          </a:p>
          <a:p>
            <a:pPr lvl="1"/>
            <a:r>
              <a:rPr lang="en-US" altLang="en-US" dirty="0"/>
              <a:t>Property of a good whereby one person’s use diminishes other people’s use</a:t>
            </a:r>
          </a:p>
        </p:txBody>
      </p:sp>
      <p:sp>
        <p:nvSpPr>
          <p:cNvPr id="1024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8239371-D347-4D68-9542-552567A845C7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2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2204F-BBC0-4378-8E45-BA3790DBFC05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2416957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976E-EAC4-4B4C-A990-FE98C5BD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Voluntary contributions toward a </a:t>
            </a:r>
            <a:br>
              <a:rPr lang="en-US" sz="3200" dirty="0"/>
            </a:br>
            <a:r>
              <a:rPr lang="en-US" sz="3200" dirty="0"/>
              <a:t>public good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4135740-C451-4E0D-9574-D3A71C95A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509009"/>
              </p:ext>
            </p:extLst>
          </p:nvPr>
        </p:nvGraphicFramePr>
        <p:xfrm>
          <a:off x="1937544" y="2056310"/>
          <a:ext cx="668099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497">
                  <a:extLst>
                    <a:ext uri="{9D8B030D-6E8A-4147-A177-3AD203B41FA5}">
                      <a16:colId xmlns:a16="http://schemas.microsoft.com/office/drawing/2014/main" val="4109644628"/>
                    </a:ext>
                  </a:extLst>
                </a:gridCol>
                <a:gridCol w="3340497">
                  <a:extLst>
                    <a:ext uri="{9D8B030D-6E8A-4147-A177-3AD203B41FA5}">
                      <a16:colId xmlns:a16="http://schemas.microsoft.com/office/drawing/2014/main" val="2190553088"/>
                    </a:ext>
                  </a:extLst>
                </a:gridCol>
              </a:tblGrid>
              <a:tr h="1600200">
                <a:tc>
                  <a:txBody>
                    <a:bodyPr/>
                    <a:lstStyle/>
                    <a:p>
                      <a:r>
                        <a:rPr lang="en-US" sz="9600" dirty="0"/>
                        <a:t>__</a:t>
                      </a:r>
                      <a:r>
                        <a:rPr lang="en-US" sz="9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__</a:t>
                      </a:r>
                      <a:r>
                        <a:rPr kumimoji="0" lang="en-US" sz="9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507102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__</a:t>
                      </a:r>
                      <a:r>
                        <a:rPr kumimoji="0" lang="en-US" sz="9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__</a:t>
                      </a:r>
                      <a:r>
                        <a:rPr kumimoji="0" lang="en-US" sz="9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6681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716E-38D0-4BDD-B77E-E91B3AC220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3C29DC-2178-4274-9150-45F8EBD31C2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0A3-4BF1-42C1-A52E-B43A00D6B351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D505C-40D4-433E-BE0D-B1E72873ECDF}"/>
              </a:ext>
            </a:extLst>
          </p:cNvPr>
          <p:cNvSpPr txBox="1"/>
          <p:nvPr/>
        </p:nvSpPr>
        <p:spPr>
          <a:xfrm>
            <a:off x="4561338" y="1083392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C00FF"/>
                </a:solidFill>
              </a:rPr>
              <a:t>Deborah</a:t>
            </a:r>
            <a:endParaRPr lang="en-US" b="1" dirty="0">
              <a:solidFill>
                <a:srgbClr val="CC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239A5-9AB4-43EC-9EF0-DF2236BB64CA}"/>
              </a:ext>
            </a:extLst>
          </p:cNvPr>
          <p:cNvSpPr txBox="1"/>
          <p:nvPr/>
        </p:nvSpPr>
        <p:spPr>
          <a:xfrm>
            <a:off x="188335" y="3425677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Amy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BF74F-F865-41B5-A614-74CDCE1B003E}"/>
              </a:ext>
            </a:extLst>
          </p:cNvPr>
          <p:cNvSpPr txBox="1"/>
          <p:nvPr/>
        </p:nvSpPr>
        <p:spPr>
          <a:xfrm>
            <a:off x="3079842" y="16562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Contribute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E1D7E7-912A-4AD9-ABE9-1A765DF7D18C}"/>
              </a:ext>
            </a:extLst>
          </p:cNvPr>
          <p:cNvSpPr txBox="1"/>
          <p:nvPr/>
        </p:nvSpPr>
        <p:spPr>
          <a:xfrm>
            <a:off x="5791200" y="1656200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Doesn’t contribute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EDFCC-06E3-4BEC-ABF3-47E11DE0D4D1}"/>
              </a:ext>
            </a:extLst>
          </p:cNvPr>
          <p:cNvSpPr txBox="1"/>
          <p:nvPr/>
        </p:nvSpPr>
        <p:spPr>
          <a:xfrm>
            <a:off x="1312418" y="266700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749834-14A3-4B85-AA08-012BB9EA221A}"/>
              </a:ext>
            </a:extLst>
          </p:cNvPr>
          <p:cNvSpPr txBox="1"/>
          <p:nvPr/>
        </p:nvSpPr>
        <p:spPr>
          <a:xfrm>
            <a:off x="1312418" y="4245911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DC</a:t>
            </a:r>
          </a:p>
        </p:txBody>
      </p:sp>
    </p:spTree>
    <p:extLst>
      <p:ext uri="{BB962C8B-B14F-4D97-AF65-F5344CB8AC3E}">
        <p14:creationId xmlns:p14="http://schemas.microsoft.com/office/powerpoint/2010/main" val="252121126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976E-EAC4-4B4C-A990-FE98C5BD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Voluntary contributions toward a </a:t>
            </a:r>
            <a:br>
              <a:rPr lang="en-US" sz="3200" dirty="0"/>
            </a:br>
            <a:r>
              <a:rPr lang="en-US" sz="3200" dirty="0"/>
              <a:t>public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8CBC3-0CB1-44A6-AC6A-838348ED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025525"/>
            <a:ext cx="8605838" cy="54229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Since a new suit is a private good, if Amy chooses to spend $200 on a new suit, Amy would get $200 of benefit from the new suit and Deborah wouldn't receive any benefit from Amy's choice. Hence, the </a:t>
            </a:r>
            <a:r>
              <a:rPr lang="en-US" sz="2400" b="1" dirty="0"/>
              <a:t>combined</a:t>
            </a:r>
            <a:r>
              <a:rPr lang="en-US" sz="2400" dirty="0"/>
              <a:t> benefits of Amy and Deborah: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716E-38D0-4BDD-B77E-E91B3AC220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3C29DC-2178-4274-9150-45F8EBD31C2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0A3-4BF1-42C1-A52E-B43A00D6B351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03E7F9-CC49-4345-8C51-9C41A054A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40228"/>
            <a:ext cx="6248400" cy="18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225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976E-EAC4-4B4C-A990-FE98C5BD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Voluntary contributions toward a </a:t>
            </a:r>
            <a:br>
              <a:rPr lang="en-US" sz="3200" dirty="0"/>
            </a:br>
            <a:r>
              <a:rPr lang="en-US" sz="3200" dirty="0"/>
              <a:t>public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8CBC3-0CB1-44A6-AC6A-838348ED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13" y="1025525"/>
            <a:ext cx="8605838" cy="54229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Now consider the </a:t>
            </a:r>
            <a:r>
              <a:rPr lang="en-US" sz="2400" b="1" dirty="0"/>
              <a:t>individual</a:t>
            </a:r>
            <a:r>
              <a:rPr lang="en-US" sz="2400" dirty="0"/>
              <a:t> benefit data for </a:t>
            </a:r>
            <a:r>
              <a:rPr lang="en-US" sz="2400" b="1" dirty="0"/>
              <a:t>Amy:</a:t>
            </a:r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r>
              <a:rPr lang="en-US" sz="2400" b="1" dirty="0"/>
              <a:t>Free rider problem!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716E-38D0-4BDD-B77E-E91B3AC220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3C29DC-2178-4274-9150-45F8EBD31C2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0A3-4BF1-42C1-A52E-B43A00D6B351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81D07-BB3C-48C3-8725-EB86522F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3" y="1600200"/>
            <a:ext cx="5863154" cy="14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961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85801" y="100939"/>
            <a:ext cx="7772399" cy="661061"/>
          </a:xfrm>
        </p:spPr>
        <p:txBody>
          <a:bodyPr wrap="square" anchor="t"/>
          <a:lstStyle/>
          <a:p>
            <a:r>
              <a:rPr lang="en-US" altLang="en-US" sz="3600" dirty="0"/>
              <a:t>The Different Kinds of Goods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0513" y="915473"/>
            <a:ext cx="8588375" cy="5332927"/>
          </a:xfrm>
        </p:spPr>
        <p:txBody>
          <a:bodyPr/>
          <a:lstStyle/>
          <a:p>
            <a:r>
              <a:rPr lang="en-US" altLang="en-US" dirty="0"/>
              <a:t>Private goods</a:t>
            </a:r>
          </a:p>
          <a:p>
            <a:pPr lvl="1"/>
            <a:r>
              <a:rPr lang="en-US" altLang="en-US" dirty="0"/>
              <a:t>Excludable &amp; Rival in consumption</a:t>
            </a:r>
          </a:p>
          <a:p>
            <a:r>
              <a:rPr lang="en-US" altLang="en-US" dirty="0"/>
              <a:t>Public goods</a:t>
            </a:r>
          </a:p>
          <a:p>
            <a:pPr lvl="1"/>
            <a:r>
              <a:rPr lang="en-US" altLang="en-US" dirty="0"/>
              <a:t>Not excludable &amp; Not rival in consumption</a:t>
            </a:r>
          </a:p>
          <a:p>
            <a:r>
              <a:rPr lang="en-US" altLang="en-US" dirty="0"/>
              <a:t>Common resources</a:t>
            </a:r>
          </a:p>
          <a:p>
            <a:pPr lvl="1"/>
            <a:r>
              <a:rPr lang="en-US" altLang="en-US" dirty="0"/>
              <a:t>Rival in consumption &amp; Not excludable</a:t>
            </a:r>
          </a:p>
          <a:p>
            <a:r>
              <a:rPr lang="en-US" altLang="en-US" dirty="0"/>
              <a:t>Club goods</a:t>
            </a:r>
          </a:p>
          <a:p>
            <a:pPr lvl="1"/>
            <a:r>
              <a:rPr lang="en-US" altLang="en-US" dirty="0"/>
              <a:t>Excludable &amp; Not rival in consumption</a:t>
            </a:r>
          </a:p>
          <a:p>
            <a:pPr lvl="1"/>
            <a:r>
              <a:rPr lang="en-US" altLang="en-US" dirty="0"/>
              <a:t>One type of natural monopoly</a:t>
            </a:r>
          </a:p>
        </p:txBody>
      </p:sp>
      <p:sp>
        <p:nvSpPr>
          <p:cNvPr id="1126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BD7A08D-EFB7-418D-9786-593C76DFCC21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3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AD7B8-D538-4B6B-A12E-2222440532C1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317254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Figure 1</a:t>
            </a:r>
            <a:r>
              <a:rPr lang="en-US" altLang="en-US" baseline="0" dirty="0"/>
              <a:t> </a:t>
            </a:r>
            <a:r>
              <a:rPr lang="en-US" altLang="en-US" sz="2800" dirty="0"/>
              <a:t>Four Types of Goods</a:t>
            </a:r>
            <a:endParaRPr lang="en-US" altLang="en-US" dirty="0"/>
          </a:p>
        </p:txBody>
      </p:sp>
      <p:sp>
        <p:nvSpPr>
          <p:cNvPr id="12294" name="Slide Number Placeholder 1"/>
          <p:cNvSpPr>
            <a:spLocks noGrp="1"/>
          </p:cNvSpPr>
          <p:nvPr>
            <p:ph type="sldNum" sz="quarter" idx="13"/>
          </p:nvPr>
        </p:nvSpPr>
        <p:spPr>
          <a:noFill/>
          <a:ln w="9525"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32411C0-D80A-439A-94EA-C8872D7F02DC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4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pic>
        <p:nvPicPr>
          <p:cNvPr id="6" name="Picture 5" descr="A Punnett square with Rival in consumption on the top and excludable on the left side. If a good is excludable and rival in consumption, then it is a private good, such as ice-cream cones, clothing, and congested toll roads. If a good is excludable but not rival in consumption, then it is a club good, such as fire protection, cable TV, and uncongested toll roads. If a good is not excludable but is rival in consumption, then it is a common resource, such as fish in the ocean, the environment, and congested nontoll roads. If a good is not a rival in consumption but is excludable, then it is a club good, such as fire protection, cable TV, and uncongested toll roads. If a good is not excludable and not rival in consumption, then it is a public good, such as tornado siren, national defense, and uncongested nontoll roads.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31"/>
          <a:stretch/>
        </p:blipFill>
        <p:spPr>
          <a:xfrm>
            <a:off x="321246" y="1295400"/>
            <a:ext cx="8183136" cy="388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1264EA-82DC-4615-A93F-4AE31340A61F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104972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85801" y="100939"/>
            <a:ext cx="7772399" cy="860961"/>
          </a:xfrm>
        </p:spPr>
        <p:txBody>
          <a:bodyPr wrap="square" anchor="t"/>
          <a:lstStyle/>
          <a:p>
            <a:r>
              <a:rPr lang="en-US" altLang="en-US" sz="3600" dirty="0"/>
              <a:t>The Different Kinds </a:t>
            </a:r>
            <a:r>
              <a:rPr lang="en-US" altLang="en-US" sz="3600"/>
              <a:t>of Goods</a:t>
            </a:r>
            <a:endParaRPr lang="en-US" altLang="en-US" sz="3600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588375" cy="4613275"/>
          </a:xfrm>
        </p:spPr>
        <p:txBody>
          <a:bodyPr/>
          <a:lstStyle/>
          <a:p>
            <a:r>
              <a:rPr lang="en-US" altLang="en-US" dirty="0"/>
              <a:t>Public goods and common resources</a:t>
            </a:r>
          </a:p>
          <a:p>
            <a:pPr lvl="1"/>
            <a:r>
              <a:rPr lang="en-US" altLang="en-US" dirty="0"/>
              <a:t>Not excludable</a:t>
            </a:r>
          </a:p>
          <a:p>
            <a:pPr lvl="2"/>
            <a:r>
              <a:rPr lang="en-US" altLang="en-US" dirty="0"/>
              <a:t>People cannot be prevented from using them</a:t>
            </a:r>
          </a:p>
          <a:p>
            <a:pPr lvl="2"/>
            <a:r>
              <a:rPr lang="en-US" altLang="en-US" dirty="0"/>
              <a:t>Available to everyone free of charge</a:t>
            </a:r>
          </a:p>
          <a:p>
            <a:pPr lvl="1"/>
            <a:r>
              <a:rPr lang="en-US" altLang="en-US" dirty="0"/>
              <a:t>No price attached to it</a:t>
            </a:r>
          </a:p>
          <a:p>
            <a:pPr lvl="1"/>
            <a:r>
              <a:rPr lang="en-US" altLang="en-US" dirty="0"/>
              <a:t>External effects</a:t>
            </a:r>
          </a:p>
          <a:p>
            <a:pPr lvl="2"/>
            <a:r>
              <a:rPr lang="en-US" altLang="en-US" dirty="0"/>
              <a:t>Positive externalities (public goods)</a:t>
            </a:r>
          </a:p>
          <a:p>
            <a:pPr lvl="2"/>
            <a:r>
              <a:rPr lang="en-US" altLang="en-US" dirty="0"/>
              <a:t>Negative externalities (common resources)</a:t>
            </a:r>
          </a:p>
        </p:txBody>
      </p:sp>
      <p:sp>
        <p:nvSpPr>
          <p:cNvPr id="1331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C6E59-0605-4B5A-8D33-FCFA91457315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5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A02BC-EDCA-4D77-85DF-F9FB0C1877EC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142446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85801" y="100939"/>
            <a:ext cx="7772399" cy="860961"/>
          </a:xfrm>
        </p:spPr>
        <p:txBody>
          <a:bodyPr wrap="square" anchor="t"/>
          <a:lstStyle/>
          <a:p>
            <a:r>
              <a:rPr lang="en-US" altLang="en-US" sz="3600" dirty="0"/>
              <a:t>The Different Kinds of Goods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588375" cy="3927475"/>
          </a:xfrm>
        </p:spPr>
        <p:txBody>
          <a:bodyPr/>
          <a:lstStyle/>
          <a:p>
            <a:r>
              <a:rPr lang="en-US" altLang="en-US" dirty="0"/>
              <a:t>Public goods and common resources</a:t>
            </a:r>
          </a:p>
          <a:p>
            <a:pPr lvl="1"/>
            <a:r>
              <a:rPr lang="en-US" altLang="en-US" dirty="0"/>
              <a:t>Private decisions about consumption and production </a:t>
            </a:r>
          </a:p>
          <a:p>
            <a:pPr lvl="2"/>
            <a:r>
              <a:rPr lang="en-US" altLang="en-US" dirty="0"/>
              <a:t>Can lead to an inefficient allocation of resources</a:t>
            </a:r>
          </a:p>
          <a:p>
            <a:pPr lvl="1"/>
            <a:r>
              <a:rPr lang="en-US" altLang="en-US" dirty="0"/>
              <a:t>Government intervention</a:t>
            </a:r>
          </a:p>
          <a:p>
            <a:pPr lvl="2"/>
            <a:r>
              <a:rPr lang="en-US" altLang="en-US" dirty="0"/>
              <a:t>Can potentially raise economic well-being</a:t>
            </a:r>
          </a:p>
        </p:txBody>
      </p:sp>
      <p:sp>
        <p:nvSpPr>
          <p:cNvPr id="1434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B1E4DF-02D5-4238-89D0-D03A4864123F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6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2A621-976E-48DA-B158-D5B7DB4E8C6C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420727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70035" y="100939"/>
            <a:ext cx="7803931" cy="860961"/>
          </a:xfrm>
        </p:spPr>
        <p:txBody>
          <a:bodyPr wrap="square" anchor="t"/>
          <a:lstStyle/>
          <a:p>
            <a:r>
              <a:rPr lang="en-US" altLang="en-US" dirty="0"/>
              <a:t>Public Goods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88375" cy="4689475"/>
          </a:xfrm>
        </p:spPr>
        <p:txBody>
          <a:bodyPr/>
          <a:lstStyle/>
          <a:p>
            <a:r>
              <a:rPr lang="en-US" altLang="en-US" dirty="0">
                <a:hlinkClick r:id="rId2"/>
              </a:rPr>
              <a:t>Free rider</a:t>
            </a:r>
            <a:endParaRPr lang="en-US" altLang="en-US" dirty="0"/>
          </a:p>
          <a:p>
            <a:pPr lvl="1"/>
            <a:r>
              <a:rPr lang="en-US" altLang="en-US" dirty="0"/>
              <a:t>Person who receives the benefit of a good but avoids paying for it</a:t>
            </a:r>
          </a:p>
          <a:p>
            <a:r>
              <a:rPr lang="en-US" altLang="en-US" dirty="0"/>
              <a:t>The free-rider problem</a:t>
            </a:r>
          </a:p>
          <a:p>
            <a:pPr lvl="1"/>
            <a:r>
              <a:rPr lang="en-US" altLang="en-US" dirty="0"/>
              <a:t>Public goods are not excludable</a:t>
            </a:r>
          </a:p>
          <a:p>
            <a:pPr lvl="1"/>
            <a:r>
              <a:rPr lang="en-US" altLang="en-US" dirty="0"/>
              <a:t>Prevents the private market from supplying the goods</a:t>
            </a:r>
          </a:p>
          <a:p>
            <a:pPr lvl="1"/>
            <a:r>
              <a:rPr lang="en-US" altLang="en-US" dirty="0"/>
              <a:t>Market failure </a:t>
            </a:r>
          </a:p>
        </p:txBody>
      </p:sp>
      <p:sp>
        <p:nvSpPr>
          <p:cNvPr id="1536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06E4287-26E3-4D9A-883F-A13557C9EDC6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7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CE0EA-E22C-4478-99A5-5FD06D4FA36D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4141617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 wrap="square" anchor="t"/>
          <a:lstStyle/>
          <a:p>
            <a:r>
              <a:rPr lang="en-US" altLang="en-US" dirty="0"/>
              <a:t>Public Goods</a:t>
            </a:r>
          </a:p>
        </p:txBody>
      </p:sp>
      <p:sp>
        <p:nvSpPr>
          <p:cNvPr id="16388" name="Content Placeholder 2"/>
          <p:cNvSpPr>
            <a:spLocks noGrp="1"/>
          </p:cNvSpPr>
          <p:nvPr>
            <p:ph idx="1"/>
          </p:nvPr>
        </p:nvSpPr>
        <p:spPr>
          <a:xfrm>
            <a:off x="228600" y="1163741"/>
            <a:ext cx="5513387" cy="4994275"/>
          </a:xfrm>
        </p:spPr>
        <p:txBody>
          <a:bodyPr/>
          <a:lstStyle/>
          <a:p>
            <a:r>
              <a:rPr lang="en-US" altLang="en-US" dirty="0"/>
              <a:t>Government can remedy the free-rider problem</a:t>
            </a:r>
          </a:p>
          <a:p>
            <a:pPr lvl="1"/>
            <a:r>
              <a:rPr lang="en-US" altLang="en-US" dirty="0"/>
              <a:t>If total benefits of a public good exceeds its costs</a:t>
            </a:r>
          </a:p>
          <a:p>
            <a:pPr lvl="1"/>
            <a:r>
              <a:rPr lang="en-US" altLang="en-US" dirty="0"/>
              <a:t>Provide the public good</a:t>
            </a:r>
          </a:p>
          <a:p>
            <a:pPr lvl="1"/>
            <a:r>
              <a:rPr lang="en-US" altLang="en-US" dirty="0"/>
              <a:t>Pay for it with tax revenue</a:t>
            </a:r>
          </a:p>
          <a:p>
            <a:pPr lvl="1"/>
            <a:r>
              <a:rPr lang="en-US" altLang="en-US" dirty="0"/>
              <a:t>Make everyone better off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019800" y="3505200"/>
            <a:ext cx="3124200" cy="1295400"/>
          </a:xfrm>
        </p:spPr>
        <p:txBody>
          <a:bodyPr/>
          <a:lstStyle/>
          <a:p>
            <a:r>
              <a:rPr lang="en-US" dirty="0"/>
              <a:t>“I like the concept if we can do it with no new taxes.”</a:t>
            </a:r>
          </a:p>
        </p:txBody>
      </p:sp>
      <p:pic>
        <p:nvPicPr>
          <p:cNvPr id="16386" name="Picture 10" descr="A cartoon depicts soldiers presenting a diagram of a wooden horse to a king who is sitting on his throne. Copyright information reads: Dana Fradon, the New Yorker Collection, www.cartoonbank.co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03" y="1371601"/>
            <a:ext cx="307182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DE1EDF3-6BC0-4932-B0BB-DF90D58993E5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8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AEB07-D41B-4A48-93CE-F6693C8F9294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347301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 wrap="square" anchor="t"/>
          <a:lstStyle/>
          <a:p>
            <a:r>
              <a:rPr lang="en-US" altLang="en-US" dirty="0"/>
              <a:t>Public Goods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588375" cy="4765675"/>
          </a:xfrm>
        </p:spPr>
        <p:txBody>
          <a:bodyPr/>
          <a:lstStyle/>
          <a:p>
            <a:r>
              <a:rPr lang="en-US" altLang="en-US" dirty="0"/>
              <a:t>Some important public goods</a:t>
            </a:r>
          </a:p>
          <a:p>
            <a:pPr lvl="1"/>
            <a:r>
              <a:rPr lang="en-US" altLang="en-US" dirty="0"/>
              <a:t>National defense</a:t>
            </a:r>
          </a:p>
          <a:p>
            <a:pPr lvl="2"/>
            <a:r>
              <a:rPr lang="en-US" altLang="en-US" dirty="0"/>
              <a:t>Very expensive public good</a:t>
            </a:r>
          </a:p>
          <a:p>
            <a:pPr lvl="2"/>
            <a:r>
              <a:rPr lang="en-US" altLang="en-US" dirty="0"/>
              <a:t>$744 billion in 2017</a:t>
            </a:r>
          </a:p>
          <a:p>
            <a:pPr lvl="1"/>
            <a:r>
              <a:rPr lang="en-US" altLang="en-US" dirty="0"/>
              <a:t>Basic research</a:t>
            </a:r>
          </a:p>
          <a:p>
            <a:pPr lvl="2"/>
            <a:r>
              <a:rPr lang="en-US" altLang="en-US" dirty="0"/>
              <a:t>General knowledge</a:t>
            </a:r>
          </a:p>
          <a:p>
            <a:pPr lvl="2"/>
            <a:r>
              <a:rPr lang="en-US" altLang="en-US" dirty="0"/>
              <a:t>Subsidized by government</a:t>
            </a:r>
          </a:p>
          <a:p>
            <a:pPr lvl="2"/>
            <a:r>
              <a:rPr lang="en-US" altLang="en-US" dirty="0"/>
              <a:t>The public sector fails to pay for the right amount and the right kinds</a:t>
            </a:r>
          </a:p>
        </p:txBody>
      </p:sp>
      <p:sp>
        <p:nvSpPr>
          <p:cNvPr id="1741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690D939-61ED-4336-B6FF-E1A9B54F2ADB}" type="slidenum">
              <a:rPr lang="en-US" altLang="en-US" sz="1200" smtClean="0">
                <a:solidFill>
                  <a:srgbClr val="002060"/>
                </a:solidFill>
              </a:rPr>
              <a:pPr eaLnBrk="1" hangingPunct="1"/>
              <a:t>9</a:t>
            </a:fld>
            <a:endParaRPr lang="en-US" altLang="en-US" sz="12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8F1A1-01D0-49FC-B188-0C8F8F0EFAF0}"/>
              </a:ext>
            </a:extLst>
          </p:cNvPr>
          <p:cNvSpPr txBox="1"/>
          <p:nvPr/>
        </p:nvSpPr>
        <p:spPr>
          <a:xfrm>
            <a:off x="152400" y="6351121"/>
            <a:ext cx="838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Professor Galvez-Soriano lecture notes. Based on N. Gregory Mankiw, Principles of Microeconomics, 9</a:t>
            </a:r>
            <a:r>
              <a:rPr lang="en-US" sz="1400" baseline="30000" dirty="0"/>
              <a:t>th</a:t>
            </a:r>
            <a:r>
              <a:rPr lang="en-US" sz="1400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2521881377"/>
      </p:ext>
    </p:extLst>
  </p:cSld>
  <p:clrMapOvr>
    <a:masterClrMapping/>
  </p:clrMapOvr>
</p:sld>
</file>

<file path=ppt/theme/theme1.xml><?xml version="1.0" encoding="utf-8"?>
<a:theme xmlns:a="http://schemas.openxmlformats.org/drawingml/2006/main" name="Chapter title">
  <a:themeElements>
    <a:clrScheme name="Open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penSlide">
      <a:majorFont>
        <a:latin typeface="Sabon-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Open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Chapter title">
  <a:themeElements>
    <a:clrScheme name="Open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penSlide">
      <a:majorFont>
        <a:latin typeface="Sabon-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Open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Chapter content">
  <a:themeElements>
    <a:clrScheme name="Chapter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hapterSl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hapter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_Chapter title">
  <a:themeElements>
    <a:clrScheme name="Open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penSlide">
      <a:majorFont>
        <a:latin typeface="Sabon-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Open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_Chapter title">
  <a:themeElements>
    <a:clrScheme name="Open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penSlide">
      <a:majorFont>
        <a:latin typeface="Sabon-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Open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pen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pen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 / Summary">
  <a:themeElements>
    <a:clrScheme name="Chapter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hapterSl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hapter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hapter content">
  <a:themeElements>
    <a:clrScheme name="Chapter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hapterSl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hapter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Figure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able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ActiveLearning">
  <a:themeElements>
    <a:clrScheme name="Chapter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hapterSl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hapter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Case study">
  <a:themeElements>
    <a:clrScheme name="3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3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Ask Experts">
  <a:themeElements>
    <a:clrScheme name="3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3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Appendix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7892</TotalTime>
  <Words>1368</Words>
  <Application>Microsoft Office PowerPoint</Application>
  <PresentationFormat>On-screen Show (4:3)</PresentationFormat>
  <Paragraphs>205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22</vt:i4>
      </vt:variant>
    </vt:vector>
  </HeadingPairs>
  <TitlesOfParts>
    <vt:vector size="42" baseType="lpstr">
      <vt:lpstr>Arial</vt:lpstr>
      <vt:lpstr>Arial Narrow</vt:lpstr>
      <vt:lpstr>Calibri</vt:lpstr>
      <vt:lpstr>Cambria</vt:lpstr>
      <vt:lpstr>Sabon-Bold</vt:lpstr>
      <vt:lpstr>Times New Roman</vt:lpstr>
      <vt:lpstr>verdana</vt:lpstr>
      <vt:lpstr>Chapter title</vt:lpstr>
      <vt:lpstr>Intro / Summary</vt:lpstr>
      <vt:lpstr>Chapter content</vt:lpstr>
      <vt:lpstr>Figure</vt:lpstr>
      <vt:lpstr>Table</vt:lpstr>
      <vt:lpstr>ActiveLearning</vt:lpstr>
      <vt:lpstr>Case study</vt:lpstr>
      <vt:lpstr>Ask Experts</vt:lpstr>
      <vt:lpstr>Appendix</vt:lpstr>
      <vt:lpstr>1_Chapter title</vt:lpstr>
      <vt:lpstr>1_Chapter content</vt:lpstr>
      <vt:lpstr>2_Chapter title</vt:lpstr>
      <vt:lpstr>3_Chapter title</vt:lpstr>
      <vt:lpstr>Chapter 11</vt:lpstr>
      <vt:lpstr>Definitions</vt:lpstr>
      <vt:lpstr>The Different Kinds of Goods</vt:lpstr>
      <vt:lpstr>Figure 1 Four Types of Goods</vt:lpstr>
      <vt:lpstr>The Different Kinds of Goods</vt:lpstr>
      <vt:lpstr>The Different Kinds of Goods</vt:lpstr>
      <vt:lpstr>Public Goods</vt:lpstr>
      <vt:lpstr>Public Goods</vt:lpstr>
      <vt:lpstr>Public Goods</vt:lpstr>
      <vt:lpstr>Public Goods</vt:lpstr>
      <vt:lpstr>Public Goods</vt:lpstr>
      <vt:lpstr>Common Resources</vt:lpstr>
      <vt:lpstr>Common Resources</vt:lpstr>
      <vt:lpstr>Common Resources</vt:lpstr>
      <vt:lpstr>Common Resources</vt:lpstr>
      <vt:lpstr>Importance of Property Rights</vt:lpstr>
      <vt:lpstr>Importance of Property Rights</vt:lpstr>
      <vt:lpstr>Wednesday class</vt:lpstr>
      <vt:lpstr>Voluntary contributions toward a  public good</vt:lpstr>
      <vt:lpstr>Voluntary contributions toward a  public good</vt:lpstr>
      <vt:lpstr>Voluntary contributions toward a  public good</vt:lpstr>
      <vt:lpstr>Voluntary contributions toward a  public good</vt:lpstr>
    </vt:vector>
  </TitlesOfParts>
  <Company>Eastern Illinois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Andreea Chiritescu</dc:creator>
  <cp:lastModifiedBy>Galvez-Soriano, Oscar de Jesus</cp:lastModifiedBy>
  <cp:revision>347</cp:revision>
  <dcterms:created xsi:type="dcterms:W3CDTF">2016-03-16T19:41:09Z</dcterms:created>
  <dcterms:modified xsi:type="dcterms:W3CDTF">2021-03-24T22:19:13Z</dcterms:modified>
</cp:coreProperties>
</file>